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7" r:id="rId6"/>
    <p:sldId id="261" r:id="rId7"/>
    <p:sldId id="262" r:id="rId8"/>
    <p:sldId id="263" r:id="rId9"/>
    <p:sldId id="265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FFFF"/>
    <a:srgbClr val="FF0000"/>
    <a:srgbClr val="0066CC"/>
    <a:srgbClr val="FFFF00"/>
    <a:srgbClr val="0066FF"/>
    <a:srgbClr val="FF33CC"/>
    <a:srgbClr val="800000"/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5B5CBD6F-0005-4143-B04A-F305C191D925}" type="datetimeFigureOut">
              <a:rPr lang="ru-RU"/>
              <a:pPr>
                <a:defRPr/>
              </a:pPr>
              <a:t>24.09.2017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DBF5946B-0E52-49ED-BA79-3253DB5740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7AC88C9-6EC0-468C-9674-29311B63673F}" type="slidenum">
              <a:rPr lang="ru-RU" smtClean="0">
                <a:latin typeface="Arial" pitchFamily="34" charset="0"/>
              </a:rPr>
              <a:pPr/>
              <a:t>6</a:t>
            </a:fld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Овал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A0F358-25FC-4CD8-B1D3-17427839EC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E9A16-E520-44DF-8B9A-E59FA61EC0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Овал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Овал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22C1AEB-1184-4A50-8129-A994F6C316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C0F2CD-EAFD-4F5C-B589-DFDD1DA099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E965A51-50AE-43C8-B108-E661A216A4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299AC0-BC6C-4A47-8925-5B04ED645F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Прямоугольник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7252752-ECF3-43CC-A390-B6BC92DAE0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C1E56E-ADA9-4300-AE6C-7E32D19EE3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Блок-схема: процесс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5137C6F-45DD-4C25-A854-9739BA11D1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04A9D-E602-49B5-803E-C400FDC316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BAC99-4762-49FE-B6F0-8BC62D1EB8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217B1-87DD-455C-8A86-BA43C531C3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FA3083-2E41-49BC-860C-4B13F68A64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charset="0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charset="0"/>
              </a:defRPr>
            </a:lvl1pPr>
            <a:extLst/>
          </a:lstStyle>
          <a:p>
            <a:pPr>
              <a:defRPr/>
            </a:pPr>
            <a:fld id="{83575C96-D894-4929-B261-4CC9E48CD2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54" r:id="rId2"/>
    <p:sldLayoutId id="2147483760" r:id="rId3"/>
    <p:sldLayoutId id="2147483755" r:id="rId4"/>
    <p:sldLayoutId id="2147483761" r:id="rId5"/>
    <p:sldLayoutId id="2147483756" r:id="rId6"/>
    <p:sldLayoutId id="2147483762" r:id="rId7"/>
    <p:sldLayoutId id="2147483763" r:id="rId8"/>
    <p:sldLayoutId id="2147483764" r:id="rId9"/>
    <p:sldLayoutId id="2147483757" r:id="rId10"/>
    <p:sldLayoutId id="2147483758" r:id="rId11"/>
    <p:sldLayoutId id="2147483765" r:id="rId12"/>
    <p:sldLayoutId id="2147483766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9pPr>
      <a:extLst/>
    </p:titleStyle>
    <p:bodyStyle>
      <a:lvl1pPr marL="365125" indent="-282575" algn="l" rtl="0" fontAlgn="base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fontAlgn="base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fontAlgn="base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fontAlgn="base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image" Target="../media/image26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openxmlformats.org/officeDocument/2006/relationships/hyperlink" Target="http://go.mail.ru/frame.html?imgurl=http://WWW.lisna.ru/ru/Catalog/BodyImage/Podushka2.jpg&amp;pageurl=http://WWW.lisna.ru%2Fru%2FMain%2FRubric%2FPostelnyePrinadlezhnosti.html&amp;id=10079853&amp;iid=8&amp;imgwidth=945&amp;imgheight=738&amp;imgsize=63332&amp;images_links=b" TargetMode="External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WordArt 4"/>
          <p:cNvSpPr>
            <a:spLocks noChangeArrowheads="1" noChangeShapeType="1" noTextEdit="1"/>
          </p:cNvSpPr>
          <p:nvPr/>
        </p:nvSpPr>
        <p:spPr bwMode="auto">
          <a:xfrm>
            <a:off x="1357313" y="214313"/>
            <a:ext cx="6858000" cy="1643062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3300"/>
                </a:solidFill>
                <a:latin typeface="Times New Roman"/>
                <a:cs typeface="Times New Roman"/>
              </a:rPr>
              <a:t>Sport in our  life</a:t>
            </a:r>
            <a:endParaRPr lang="ru-RU" sz="3600" b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3300"/>
              </a:solidFill>
              <a:latin typeface="Times New Roman"/>
              <a:cs typeface="Times New Roman"/>
            </a:endParaRPr>
          </a:p>
        </p:txBody>
      </p:sp>
      <p:sp>
        <p:nvSpPr>
          <p:cNvPr id="3080" name="WordArt 8"/>
          <p:cNvSpPr>
            <a:spLocks noChangeArrowheads="1" noChangeShapeType="1" noTextEdit="1"/>
          </p:cNvSpPr>
          <p:nvPr/>
        </p:nvSpPr>
        <p:spPr bwMode="auto">
          <a:xfrm>
            <a:off x="4356100" y="2781300"/>
            <a:ext cx="4319588" cy="2952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0066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Arial"/>
                <a:cs typeface="Arial"/>
              </a:rPr>
              <a:t>"A sound mind is </a:t>
            </a:r>
          </a:p>
          <a:p>
            <a:pPr algn="ctr"/>
            <a:r>
              <a:rPr lang="en-US" sz="3600" b="1" kern="10">
                <a:ln w="9525">
                  <a:solidFill>
                    <a:srgbClr val="0066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Arial"/>
                <a:cs typeface="Arial"/>
              </a:rPr>
              <a:t>in a sound body"</a:t>
            </a:r>
          </a:p>
          <a:p>
            <a:pPr algn="ctr"/>
            <a:r>
              <a:rPr lang="en-US" sz="3600" b="1" kern="10">
                <a:ln w="9525">
                  <a:solidFill>
                    <a:srgbClr val="0066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Arial"/>
                <a:cs typeface="Arial"/>
              </a:rPr>
              <a:t>        ancient Greek</a:t>
            </a:r>
            <a:endParaRPr lang="ru-RU" sz="3600" b="1" kern="10">
              <a:ln w="9525">
                <a:solidFill>
                  <a:srgbClr val="0066FF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0244" name="Рисунок 4" descr="i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3071813"/>
            <a:ext cx="3709987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animBg="1"/>
      <p:bldP spid="308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Match the words in English and in Russian.</a:t>
            </a:r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244" name="Group 148"/>
          <p:cNvGraphicFramePr>
            <a:graphicFrameLocks noGrp="1"/>
          </p:cNvGraphicFramePr>
          <p:nvPr>
            <p:ph type="tbl" idx="1"/>
          </p:nvPr>
        </p:nvGraphicFramePr>
        <p:xfrm>
          <a:off x="539750" y="1196975"/>
          <a:ext cx="8158163" cy="5805801"/>
        </p:xfrm>
        <a:graphic>
          <a:graphicData uri="http://schemas.openxmlformats.org/drawingml/2006/table">
            <a:tbl>
              <a:tblPr/>
              <a:tblGrid>
                <a:gridCol w="3240088"/>
                <a:gridCol w="4918075"/>
              </a:tblGrid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Roller-skating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Катание на роликах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Skiing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Плавание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42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Swimming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Гибкий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Hiking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Велоспорт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Cycling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Катание на коньках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Skating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Катание на лыжах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Tournament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Горный туризм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Improve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Мускулы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Keep fit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Улучшать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Muscles    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Турнир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Flexible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Быть в хорошей форме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4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4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Group these activities into indoor and outdoor sports.</a:t>
            </a:r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sailing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skating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surfing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baseball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diving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bowling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tennis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handball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horse-racing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wrestling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ice hockey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archery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volleyball</a:t>
            </a:r>
            <a:endParaRPr lang="ru-RU" sz="20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2" name="Oval 4"/>
          <p:cNvSpPr>
            <a:spLocks noChangeArrowheads="1"/>
          </p:cNvSpPr>
          <p:nvPr/>
        </p:nvSpPr>
        <p:spPr bwMode="auto">
          <a:xfrm>
            <a:off x="1116013" y="2708275"/>
            <a:ext cx="1441450" cy="914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rgbClr val="FF3300"/>
                </a:solidFill>
              </a:rPr>
              <a:t>Indoor</a:t>
            </a:r>
          </a:p>
          <a:p>
            <a:pPr algn="ctr"/>
            <a:r>
              <a:rPr lang="en-US">
                <a:solidFill>
                  <a:srgbClr val="FF3300"/>
                </a:solidFill>
              </a:rPr>
              <a:t>sports</a:t>
            </a:r>
            <a:endParaRPr lang="ru-RU">
              <a:solidFill>
                <a:srgbClr val="FF3300"/>
              </a:solidFill>
            </a:endParaRPr>
          </a:p>
        </p:txBody>
      </p:sp>
      <p:sp>
        <p:nvSpPr>
          <p:cNvPr id="7173" name="Oval 5"/>
          <p:cNvSpPr>
            <a:spLocks noChangeArrowheads="1"/>
          </p:cNvSpPr>
          <p:nvPr/>
        </p:nvSpPr>
        <p:spPr bwMode="auto">
          <a:xfrm>
            <a:off x="6659563" y="2708275"/>
            <a:ext cx="1441450" cy="914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rgbClr val="FFFF00"/>
                </a:solidFill>
              </a:rPr>
              <a:t>Outdoor</a:t>
            </a:r>
          </a:p>
          <a:p>
            <a:pPr algn="ctr"/>
            <a:r>
              <a:rPr lang="en-US">
                <a:solidFill>
                  <a:srgbClr val="FFFF00"/>
                </a:solidFill>
              </a:rPr>
              <a:t>sports</a:t>
            </a:r>
            <a:endParaRPr lang="ru-RU">
              <a:solidFill>
                <a:srgbClr val="FFFF00"/>
              </a:solidFill>
            </a:endParaRPr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 flipH="1">
            <a:off x="468313" y="3284538"/>
            <a:ext cx="64770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 flipH="1">
            <a:off x="827088" y="3500438"/>
            <a:ext cx="504825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>
            <a:off x="1763713" y="3644900"/>
            <a:ext cx="0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78" name="Line 10"/>
          <p:cNvSpPr>
            <a:spLocks noChangeShapeType="1"/>
          </p:cNvSpPr>
          <p:nvPr/>
        </p:nvSpPr>
        <p:spPr bwMode="auto">
          <a:xfrm>
            <a:off x="2195513" y="3573463"/>
            <a:ext cx="288925" cy="719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79" name="Line 11"/>
          <p:cNvSpPr>
            <a:spLocks noChangeShapeType="1"/>
          </p:cNvSpPr>
          <p:nvPr/>
        </p:nvSpPr>
        <p:spPr bwMode="auto">
          <a:xfrm>
            <a:off x="2555875" y="3284538"/>
            <a:ext cx="576263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81" name="Line 13"/>
          <p:cNvSpPr>
            <a:spLocks noChangeShapeType="1"/>
          </p:cNvSpPr>
          <p:nvPr/>
        </p:nvSpPr>
        <p:spPr bwMode="auto">
          <a:xfrm>
            <a:off x="7451725" y="3644900"/>
            <a:ext cx="73025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82" name="Line 14"/>
          <p:cNvSpPr>
            <a:spLocks noChangeShapeType="1"/>
          </p:cNvSpPr>
          <p:nvPr/>
        </p:nvSpPr>
        <p:spPr bwMode="auto">
          <a:xfrm>
            <a:off x="8101013" y="3068638"/>
            <a:ext cx="64770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83" name="Line 15"/>
          <p:cNvSpPr>
            <a:spLocks noChangeShapeType="1"/>
          </p:cNvSpPr>
          <p:nvPr/>
        </p:nvSpPr>
        <p:spPr bwMode="auto">
          <a:xfrm flipH="1">
            <a:off x="6516688" y="3500438"/>
            <a:ext cx="358775" cy="1081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84" name="Line 16"/>
          <p:cNvSpPr>
            <a:spLocks noChangeShapeType="1"/>
          </p:cNvSpPr>
          <p:nvPr/>
        </p:nvSpPr>
        <p:spPr bwMode="auto">
          <a:xfrm>
            <a:off x="7885113" y="3573463"/>
            <a:ext cx="576262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86" name="Line 18"/>
          <p:cNvSpPr>
            <a:spLocks noChangeShapeType="1"/>
          </p:cNvSpPr>
          <p:nvPr/>
        </p:nvSpPr>
        <p:spPr bwMode="auto">
          <a:xfrm flipH="1">
            <a:off x="6084888" y="3357563"/>
            <a:ext cx="64770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98" name="Line 30"/>
          <p:cNvSpPr>
            <a:spLocks noChangeShapeType="1"/>
          </p:cNvSpPr>
          <p:nvPr/>
        </p:nvSpPr>
        <p:spPr bwMode="auto">
          <a:xfrm flipH="1" flipV="1">
            <a:off x="6443663" y="2349500"/>
            <a:ext cx="5048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99" name="Line 31"/>
          <p:cNvSpPr>
            <a:spLocks noChangeShapeType="1"/>
          </p:cNvSpPr>
          <p:nvPr/>
        </p:nvSpPr>
        <p:spPr bwMode="auto">
          <a:xfrm flipV="1">
            <a:off x="7667625" y="2060575"/>
            <a:ext cx="360363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200" name="Line 32"/>
          <p:cNvSpPr>
            <a:spLocks noChangeShapeType="1"/>
          </p:cNvSpPr>
          <p:nvPr/>
        </p:nvSpPr>
        <p:spPr bwMode="auto">
          <a:xfrm flipH="1" flipV="1">
            <a:off x="7164388" y="1989138"/>
            <a:ext cx="144462" cy="719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201" name="Line 33"/>
          <p:cNvSpPr>
            <a:spLocks noChangeShapeType="1"/>
          </p:cNvSpPr>
          <p:nvPr/>
        </p:nvSpPr>
        <p:spPr bwMode="auto">
          <a:xfrm flipV="1">
            <a:off x="8027988" y="2565400"/>
            <a:ext cx="576262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209" name="Line 41"/>
          <p:cNvSpPr>
            <a:spLocks noChangeShapeType="1"/>
          </p:cNvSpPr>
          <p:nvPr/>
        </p:nvSpPr>
        <p:spPr bwMode="auto">
          <a:xfrm flipH="1" flipV="1">
            <a:off x="684213" y="2492375"/>
            <a:ext cx="5048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12309" name="Рисунок 22" descr="MD002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38" y="4929188"/>
            <a:ext cx="142875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1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6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0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"/>
                            </p:stCondLst>
                            <p:childTnLst>
                              <p:par>
                                <p:cTn id="1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9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500"/>
                                        <p:tgtEl>
                                          <p:spTgt spid="7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4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8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00"/>
                            </p:stCondLst>
                            <p:childTnLst>
                              <p:par>
                                <p:cTn id="1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000"/>
                            </p:stCondLst>
                            <p:childTnLst>
                              <p:par>
                                <p:cTn id="1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7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1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500"/>
                            </p:stCondLst>
                            <p:childTnLst>
                              <p:par>
                                <p:cTn id="1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7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1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500"/>
                            </p:stCondLst>
                            <p:childTnLst>
                              <p:par>
                                <p:cTn id="18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6" dur="500"/>
                                        <p:tgtEl>
                                          <p:spTgt spid="7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0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500"/>
                            </p:stCondLst>
                            <p:childTnLst>
                              <p:par>
                                <p:cTn id="19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6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0" dur="5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500"/>
                            </p:stCondLst>
                            <p:childTnLst>
                              <p:par>
                                <p:cTn id="20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6" dur="500"/>
                                        <p:tgtEl>
                                          <p:spTgt spid="7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0" dur="5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500"/>
                            </p:stCondLst>
                            <p:childTnLst>
                              <p:par>
                                <p:cTn id="2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5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9" dur="5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4" dur="500"/>
                                        <p:tgtEl>
                                          <p:spTgt spid="7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8" dur="500"/>
                                        <p:tgtEl>
                                          <p:spTgt spid="7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2" grpId="0" animBg="1"/>
      <p:bldP spid="7173" grpId="0" animBg="1"/>
      <p:bldP spid="7175" grpId="0" animBg="1"/>
      <p:bldP spid="7176" grpId="0" animBg="1"/>
      <p:bldP spid="7177" grpId="0" animBg="1"/>
      <p:bldP spid="7178" grpId="0" animBg="1"/>
      <p:bldP spid="7179" grpId="0" animBg="1"/>
      <p:bldP spid="7181" grpId="0" animBg="1"/>
      <p:bldP spid="7182" grpId="0" animBg="1"/>
      <p:bldP spid="7183" grpId="0" animBg="1"/>
      <p:bldP spid="7184" grpId="0" animBg="1"/>
      <p:bldP spid="7186" grpId="0" animBg="1"/>
      <p:bldP spid="7198" grpId="0" animBg="1"/>
      <p:bldP spid="7199" grpId="0" animBg="1"/>
      <p:bldP spid="7200" grpId="0" animBg="1"/>
      <p:bldP spid="7201" grpId="0" animBg="1"/>
      <p:bldP spid="720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What kinds of sports are popular in Russia?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8" name="WordArt 6"/>
          <p:cNvSpPr>
            <a:spLocks noChangeArrowheads="1" noChangeShapeType="1" noTextEdit="1"/>
          </p:cNvSpPr>
          <p:nvPr/>
        </p:nvSpPr>
        <p:spPr bwMode="auto">
          <a:xfrm>
            <a:off x="539750" y="3860800"/>
            <a:ext cx="16383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3300"/>
                </a:solidFill>
                <a:latin typeface="Arial"/>
                <a:cs typeface="Arial"/>
              </a:rPr>
              <a:t>football</a:t>
            </a:r>
            <a:endParaRPr lang="ru-RU" sz="3600" b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3300"/>
              </a:solidFill>
              <a:latin typeface="Arial"/>
              <a:cs typeface="Arial"/>
            </a:endParaRPr>
          </a:p>
        </p:txBody>
      </p:sp>
      <p:sp>
        <p:nvSpPr>
          <p:cNvPr id="8199" name="WordArt 7"/>
          <p:cNvSpPr>
            <a:spLocks noChangeArrowheads="1" noChangeShapeType="1" noTextEdit="1"/>
          </p:cNvSpPr>
          <p:nvPr/>
        </p:nvSpPr>
        <p:spPr bwMode="auto">
          <a:xfrm>
            <a:off x="6804025" y="3860800"/>
            <a:ext cx="16383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hockey</a:t>
            </a:r>
            <a:endParaRPr lang="ru-RU" sz="3600" b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"/>
              <a:cs typeface="Arial"/>
            </a:endParaRPr>
          </a:p>
        </p:txBody>
      </p:sp>
      <p:sp>
        <p:nvSpPr>
          <p:cNvPr id="8200" name="WordArt 8"/>
          <p:cNvSpPr>
            <a:spLocks noChangeArrowheads="1" noChangeShapeType="1" noTextEdit="1"/>
          </p:cNvSpPr>
          <p:nvPr/>
        </p:nvSpPr>
        <p:spPr bwMode="auto">
          <a:xfrm>
            <a:off x="3419475" y="3068638"/>
            <a:ext cx="16383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3399"/>
                </a:solidFill>
                <a:latin typeface="Arial"/>
                <a:cs typeface="Arial"/>
              </a:rPr>
              <a:t>skating</a:t>
            </a:r>
            <a:endParaRPr lang="ru-RU" sz="3600" b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3399"/>
              </a:solidFill>
              <a:latin typeface="Arial"/>
              <a:cs typeface="Arial"/>
            </a:endParaRPr>
          </a:p>
        </p:txBody>
      </p:sp>
      <p:pic>
        <p:nvPicPr>
          <p:cNvPr id="13318" name="Рисунок 8" descr="i (1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1857375"/>
            <a:ext cx="2786063" cy="188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Рисунок 9" descr="i (2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13" y="1643063"/>
            <a:ext cx="300990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Рисунок 10" descr="i (3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38" y="4214813"/>
            <a:ext cx="311467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8" grpId="0" animBg="1"/>
      <p:bldP spid="8199" grpId="0" animBg="1"/>
      <p:bldP spid="820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Answer the questions: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Are you against or for sports?</a:t>
            </a:r>
          </a:p>
          <a:p>
            <a:pPr>
              <a:buFont typeface="Wingdings" pitchFamily="2" charset="2"/>
              <a:buChar char="v"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Do you prefer going in for sports or watching it on TV?</a:t>
            </a:r>
          </a:p>
          <a:p>
            <a:pPr>
              <a:buFont typeface="Wingdings" pitchFamily="2" charset="2"/>
              <a:buChar char="v"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Is sport a part of our everyday life?</a:t>
            </a:r>
          </a:p>
          <a:p>
            <a:pPr>
              <a:buFont typeface="Wingdings" pitchFamily="2" charset="2"/>
              <a:buChar char="v"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Is sport important to you?</a:t>
            </a:r>
          </a:p>
          <a:p>
            <a:pPr>
              <a:buFont typeface="Wingdings" pitchFamily="2" charset="2"/>
              <a:buChar char="v"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What is your favourite kind of sport?</a:t>
            </a:r>
          </a:p>
          <a:p>
            <a:pPr>
              <a:buFont typeface="Wingdings" pitchFamily="2" charset="2"/>
              <a:buChar char="v"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Who is the best sportsman in your class?</a:t>
            </a:r>
          </a:p>
          <a:p>
            <a:pPr>
              <a:buFont typeface="Wingdings 2" pitchFamily="18" charset="2"/>
              <a:buNone/>
            </a:pPr>
            <a:endParaRPr lang="ru-RU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 tmFilter="0,0; .5, 1; 1, 1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How do we call people who: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571500" y="1500188"/>
            <a:ext cx="5572125" cy="4525962"/>
          </a:xfrm>
        </p:spPr>
        <p:txBody>
          <a:bodyPr/>
          <a:lstStyle/>
          <a:p>
            <a:pPr lvl="2"/>
            <a:r>
              <a:rPr lang="en-US" b="1" smtClean="0">
                <a:latin typeface="Times New Roman" pitchFamily="18" charset="0"/>
                <a:cs typeface="Times New Roman" pitchFamily="18" charset="0"/>
              </a:rPr>
              <a:t>play football     swimmer         </a:t>
            </a:r>
          </a:p>
          <a:p>
            <a:pPr lvl="2"/>
            <a:r>
              <a:rPr lang="en-US" b="1" smtClean="0">
                <a:latin typeface="Times New Roman" pitchFamily="18" charset="0"/>
                <a:cs typeface="Times New Roman" pitchFamily="18" charset="0"/>
              </a:rPr>
              <a:t>cricket               cyclist</a:t>
            </a:r>
          </a:p>
          <a:p>
            <a:pPr lvl="2"/>
            <a:r>
              <a:rPr lang="en-US" b="1" smtClean="0">
                <a:latin typeface="Times New Roman" pitchFamily="18" charset="0"/>
                <a:cs typeface="Times New Roman" pitchFamily="18" charset="0"/>
              </a:rPr>
              <a:t>tennis</a:t>
            </a: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b="1" smtClean="0">
                <a:latin typeface="Times New Roman" pitchFamily="18" charset="0"/>
                <a:cs typeface="Times New Roman" pitchFamily="18" charset="0"/>
              </a:rPr>
              <a:t>              runner</a:t>
            </a:r>
          </a:p>
          <a:p>
            <a:pPr lvl="2"/>
            <a:r>
              <a:rPr lang="en-US" b="1" smtClean="0">
                <a:latin typeface="Times New Roman" pitchFamily="18" charset="0"/>
                <a:cs typeface="Times New Roman" pitchFamily="18" charset="0"/>
              </a:rPr>
              <a:t>go swimming     footballer                         </a:t>
            </a:r>
          </a:p>
          <a:p>
            <a:pPr lvl="2"/>
            <a:r>
              <a:rPr lang="en-US" b="1" smtClean="0">
                <a:latin typeface="Times New Roman" pitchFamily="18" charset="0"/>
                <a:cs typeface="Times New Roman" pitchFamily="18" charset="0"/>
              </a:rPr>
              <a:t>jumping             surfer                                    </a:t>
            </a:r>
          </a:p>
          <a:p>
            <a:pPr lvl="2"/>
            <a:r>
              <a:rPr lang="en-US" b="1" smtClean="0">
                <a:latin typeface="Times New Roman" pitchFamily="18" charset="0"/>
                <a:cs typeface="Times New Roman" pitchFamily="18" charset="0"/>
              </a:rPr>
              <a:t>running              tennis player                          </a:t>
            </a:r>
          </a:p>
          <a:p>
            <a:pPr lvl="2"/>
            <a:r>
              <a:rPr lang="en-US" b="1" smtClean="0">
                <a:latin typeface="Times New Roman" pitchFamily="18" charset="0"/>
                <a:cs typeface="Times New Roman" pitchFamily="18" charset="0"/>
              </a:rPr>
              <a:t>windsurfing       jumper</a:t>
            </a:r>
          </a:p>
          <a:p>
            <a:pPr lvl="2"/>
            <a:r>
              <a:rPr lang="ru-RU" b="1" smtClean="0">
                <a:latin typeface="Times New Roman" pitchFamily="18" charset="0"/>
                <a:cs typeface="Times New Roman" pitchFamily="18" charset="0"/>
              </a:rPr>
              <a:t>ride a bike</a:t>
            </a:r>
            <a:r>
              <a:rPr lang="en-US" b="1" smtClean="0">
                <a:latin typeface="Times New Roman" pitchFamily="18" charset="0"/>
                <a:cs typeface="Times New Roman" pitchFamily="18" charset="0"/>
              </a:rPr>
              <a:t>          batsman</a:t>
            </a:r>
          </a:p>
          <a:p>
            <a:pPr lvl="2">
              <a:buFont typeface="Wingdings 2" pitchFamily="18" charset="2"/>
              <a:buNone/>
            </a:pPr>
            <a:r>
              <a:rPr lang="en-US" b="1" smtClean="0">
                <a:latin typeface="Times New Roman" pitchFamily="18" charset="0"/>
                <a:cs typeface="Times New Roman" pitchFamily="18" charset="0"/>
              </a:rPr>
              <a:t>                            </a:t>
            </a:r>
            <a:endParaRPr lang="ru-RU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4" name="Рисунок 15" descr="mok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25" y="1571625"/>
            <a:ext cx="3032125" cy="303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9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4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9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4" dur="5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9" dur="5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333375"/>
            <a:ext cx="822960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Complete the chart by matching each sport with the place and equipment which go with it. </a:t>
            </a:r>
            <a:r>
              <a:rPr lang="ru-RU" sz="2000" b="1" dirty="0" smtClean="0">
                <a:solidFill>
                  <a:srgbClr val="FF0000"/>
                </a:solidFill>
              </a:rPr>
              <a:t/>
            </a:r>
            <a:br>
              <a:rPr lang="ru-RU" sz="2000" b="1" dirty="0" smtClean="0">
                <a:solidFill>
                  <a:srgbClr val="FF0000"/>
                </a:solidFill>
              </a:rPr>
            </a:br>
            <a:endParaRPr lang="ru-RU" sz="2000" b="1" dirty="0" smtClean="0">
              <a:solidFill>
                <a:srgbClr val="FF0000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pPr marL="365760" indent="-283464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boots                                   </a:t>
            </a:r>
          </a:p>
          <a:p>
            <a:pPr marL="365760" indent="-283464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costume</a:t>
            </a:r>
          </a:p>
          <a:p>
            <a:pPr marL="365760" indent="-283464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pool </a:t>
            </a:r>
          </a:p>
          <a:p>
            <a:pPr marL="365760" indent="-283464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ring </a:t>
            </a:r>
          </a:p>
          <a:p>
            <a:pPr marL="365760" indent="-283464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slope </a:t>
            </a:r>
          </a:p>
          <a:p>
            <a:pPr marL="365760" indent="-283464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skis</a:t>
            </a:r>
          </a:p>
          <a:p>
            <a:pPr marL="365760" indent="-283464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boat </a:t>
            </a:r>
          </a:p>
          <a:p>
            <a:pPr marL="365760" indent="-283464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racket </a:t>
            </a:r>
          </a:p>
          <a:p>
            <a:pPr marL="365760" indent="-283464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stadium </a:t>
            </a:r>
          </a:p>
          <a:p>
            <a:pPr marL="365760" indent="-283464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rink </a:t>
            </a:r>
          </a:p>
          <a:p>
            <a:pPr marL="365760" indent="-283464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oar rod </a:t>
            </a:r>
          </a:p>
          <a:p>
            <a:pPr marL="365760" indent="-283464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court </a:t>
            </a:r>
          </a:p>
          <a:p>
            <a:pPr marL="365760" indent="-283464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ball </a:t>
            </a:r>
          </a:p>
          <a:p>
            <a:pPr marL="365760" indent="-283464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gloves </a:t>
            </a:r>
          </a:p>
          <a:p>
            <a:pPr marL="365760" indent="-283464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river</a:t>
            </a:r>
          </a:p>
          <a:p>
            <a:pPr marL="365760" indent="-283464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alley </a:t>
            </a:r>
          </a:p>
          <a:p>
            <a:pPr marL="365760" indent="-283464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pitch </a:t>
            </a:r>
          </a:p>
          <a:p>
            <a:pPr marL="365760" indent="-283464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hoop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363" name="Group 123"/>
          <p:cNvGraphicFramePr>
            <a:graphicFrameLocks noGrp="1"/>
          </p:cNvGraphicFramePr>
          <p:nvPr>
            <p:ph sz="half" idx="2"/>
          </p:nvPr>
        </p:nvGraphicFramePr>
        <p:xfrm>
          <a:off x="4067175" y="1196975"/>
          <a:ext cx="5291138" cy="2160588"/>
        </p:xfrm>
        <a:graphic>
          <a:graphicData uri="http://schemas.openxmlformats.org/drawingml/2006/table">
            <a:tbl>
              <a:tblPr/>
              <a:tblGrid>
                <a:gridCol w="5291171"/>
              </a:tblGrid>
              <a:tr h="14078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sport   place    equipment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27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364" name="Text Box 124"/>
          <p:cNvSpPr txBox="1">
            <a:spLocks noChangeArrowheads="1"/>
          </p:cNvSpPr>
          <p:nvPr/>
        </p:nvSpPr>
        <p:spPr bwMode="auto">
          <a:xfrm>
            <a:off x="5810250" y="1214438"/>
            <a:ext cx="18415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400">
              <a:solidFill>
                <a:srgbClr val="FF0000"/>
              </a:solidFill>
            </a:endParaRPr>
          </a:p>
          <a:p>
            <a:endParaRPr lang="ru-RU" sz="2400">
              <a:solidFill>
                <a:srgbClr val="FF0000"/>
              </a:solidFill>
            </a:endParaRPr>
          </a:p>
        </p:txBody>
      </p:sp>
      <p:pic>
        <p:nvPicPr>
          <p:cNvPr id="10387" name="Picture 147" descr="футбол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1700213"/>
            <a:ext cx="100012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88" name="Picture 148" descr="рафтинг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59113" y="4941888"/>
            <a:ext cx="914400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89" name="Picture 14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1050" y="2708275"/>
            <a:ext cx="9525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90" name="Picture 150" descr="катание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63713" y="4149725"/>
            <a:ext cx="1066800" cy="81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91" name="Picture 15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03575" y="2997200"/>
            <a:ext cx="723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92" name="Picture 15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59113" y="4076700"/>
            <a:ext cx="952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93" name="Picture 15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59113" y="2205038"/>
            <a:ext cx="998537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94" name="Picture 15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835150" y="5229225"/>
            <a:ext cx="1008063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95" name="Picture 155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916238" y="5734050"/>
            <a:ext cx="1079500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0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102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102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1024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1024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1024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1024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0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5" dur="2000"/>
                                        <p:tgtEl>
                                          <p:spTgt spid="10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10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94" dur="2000"/>
                                        <p:tgtEl>
                                          <p:spTgt spid="1024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99" dur="2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5" dur="500"/>
                                        <p:tgtEl>
                                          <p:spTgt spid="10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09" dur="20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4" dur="2000"/>
                                        <p:tgtEl>
                                          <p:spTgt spid="102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0" dur="500"/>
                                        <p:tgtEl>
                                          <p:spTgt spid="10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24" dur="20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29" dur="20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5" dur="500"/>
                                        <p:tgtEl>
                                          <p:spTgt spid="10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39" dur="2000"/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44" dur="2000"/>
                                        <p:tgtEl>
                                          <p:spTgt spid="102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0" dur="500"/>
                                        <p:tgtEl>
                                          <p:spTgt spid="10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54" dur="2000"/>
                                        <p:tgtEl>
                                          <p:spTgt spid="10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59" dur="2000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5" dur="500"/>
                                        <p:tgtEl>
                                          <p:spTgt spid="10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69" dur="2000"/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74" dur="2000"/>
                                        <p:tgtEl>
                                          <p:spTgt spid="1024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0" dur="500"/>
                                        <p:tgtEl>
                                          <p:spTgt spid="10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84" dur="2000"/>
                                        <p:tgtEl>
                                          <p:spTgt spid="1024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89" dur="200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5" dur="500"/>
                                        <p:tgtEl>
                                          <p:spTgt spid="10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99" dur="2000"/>
                                        <p:tgtEl>
                                          <p:spTgt spid="1024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04" dur="2000"/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0" dur="500"/>
                                        <p:tgtEl>
                                          <p:spTgt spid="10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14" dur="2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19" dur="2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36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Guess what kind of sports it is. Translate the sentences into Russian.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endParaRPr 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It is a game for two or four players </a:t>
            </a:r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who hit a ball with rackets across a net. 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It is a summer game played on a grass field </a:t>
            </a:r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by two teams with a ball, bats and wickets. 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It is a game played by two or four persons </a:t>
            </a:r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with a small hard ball </a:t>
            </a:r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which is struck with clubs into holes. 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It is a way of traveling or going on foot. 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It is a team game played with oval ball. 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It is a game played on a table </a:t>
            </a:r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using round wood bats and a small plastic ball. </a:t>
            </a:r>
            <a:endParaRPr lang="ru-RU" sz="24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2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Write the correct name of the day under each bag</a:t>
            </a:r>
            <a:r>
              <a:rPr lang="en-US" sz="2400" b="1" dirty="0" smtClean="0">
                <a:solidFill>
                  <a:srgbClr val="FF0000"/>
                </a:solidFill>
              </a:rPr>
              <a:t>.</a:t>
            </a:r>
            <a:endParaRPr lang="ru-RU" sz="2400" b="1" dirty="0" smtClean="0">
              <a:solidFill>
                <a:srgbClr val="FF0000"/>
              </a:solidFill>
            </a:endParaRPr>
          </a:p>
        </p:txBody>
      </p:sp>
      <p:pic>
        <p:nvPicPr>
          <p:cNvPr id="15364" name="Picture 4" descr="сум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00" y="2636838"/>
            <a:ext cx="1944688" cy="141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 descr="шапочк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80288" y="3213100"/>
            <a:ext cx="9048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6" descr="шлем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3213100"/>
            <a:ext cx="9525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7" descr="ракетка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84438" y="4292600"/>
            <a:ext cx="11557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8" descr="плавки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19925" y="4149725"/>
            <a:ext cx="12700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9" name="Picture 9" descr="бутсы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03800" y="1196975"/>
            <a:ext cx="6032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0" name="Picture 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00113" y="3933825"/>
            <a:ext cx="9525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1" name="Picture 11" descr="кеды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042988" y="1268413"/>
            <a:ext cx="904875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2" name="Picture 1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067175" y="1268413"/>
            <a:ext cx="9525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971550" y="2276475"/>
            <a:ext cx="1655763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rgbClr val="FF3300"/>
                </a:solidFill>
              </a:rPr>
              <a:t>On Mondays</a:t>
            </a:r>
            <a:endParaRPr lang="ru-RU">
              <a:solidFill>
                <a:srgbClr val="FF3300"/>
              </a:solidFill>
            </a:endParaRPr>
          </a:p>
        </p:txBody>
      </p:sp>
      <p:sp>
        <p:nvSpPr>
          <p:cNvPr id="15374" name="Rectangle 14"/>
          <p:cNvSpPr>
            <a:spLocks noChangeArrowheads="1"/>
          </p:cNvSpPr>
          <p:nvPr/>
        </p:nvSpPr>
        <p:spPr bwMode="auto">
          <a:xfrm>
            <a:off x="6948488" y="5516563"/>
            <a:ext cx="1511300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rgbClr val="CC3300"/>
                </a:solidFill>
              </a:rPr>
              <a:t>On Mondays</a:t>
            </a:r>
            <a:endParaRPr lang="ru-RU">
              <a:solidFill>
                <a:srgbClr val="CC3300"/>
              </a:solidFill>
            </a:endParaRPr>
          </a:p>
        </p:txBody>
      </p:sp>
      <p:sp>
        <p:nvSpPr>
          <p:cNvPr id="15375" name="Rectangle 15"/>
          <p:cNvSpPr>
            <a:spLocks noChangeArrowheads="1"/>
          </p:cNvSpPr>
          <p:nvPr/>
        </p:nvSpPr>
        <p:spPr bwMode="auto">
          <a:xfrm>
            <a:off x="3635375" y="2205038"/>
            <a:ext cx="1800225" cy="2873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rgbClr val="FF3399"/>
                </a:solidFill>
              </a:rPr>
              <a:t>On Wednesdays</a:t>
            </a:r>
            <a:endParaRPr lang="ru-RU">
              <a:solidFill>
                <a:srgbClr val="FF3399"/>
              </a:solidFill>
            </a:endParaRPr>
          </a:p>
        </p:txBody>
      </p:sp>
      <p:sp>
        <p:nvSpPr>
          <p:cNvPr id="15376" name="Rectangle 16"/>
          <p:cNvSpPr>
            <a:spLocks noChangeArrowheads="1"/>
          </p:cNvSpPr>
          <p:nvPr/>
        </p:nvSpPr>
        <p:spPr bwMode="auto">
          <a:xfrm>
            <a:off x="2195513" y="5734050"/>
            <a:ext cx="1944687" cy="2873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rgbClr val="FF9900"/>
                </a:solidFill>
              </a:rPr>
              <a:t>On Friday evening</a:t>
            </a:r>
            <a:endParaRPr lang="ru-RU">
              <a:solidFill>
                <a:srgbClr val="FF9900"/>
              </a:solidFill>
            </a:endParaRPr>
          </a:p>
        </p:txBody>
      </p:sp>
      <p:sp>
        <p:nvSpPr>
          <p:cNvPr id="15377" name="Rectangle 17"/>
          <p:cNvSpPr>
            <a:spLocks noChangeArrowheads="1"/>
          </p:cNvSpPr>
          <p:nvPr/>
        </p:nvSpPr>
        <p:spPr bwMode="auto">
          <a:xfrm>
            <a:off x="6732588" y="2060575"/>
            <a:ext cx="1871662" cy="863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rgbClr val="CC00FF"/>
                </a:solidFill>
              </a:rPr>
              <a:t>On Saturday </a:t>
            </a:r>
          </a:p>
          <a:p>
            <a:pPr algn="ctr"/>
            <a:r>
              <a:rPr lang="en-US">
                <a:solidFill>
                  <a:srgbClr val="CC00FF"/>
                </a:solidFill>
              </a:rPr>
              <a:t>and Sunday</a:t>
            </a:r>
          </a:p>
          <a:p>
            <a:pPr algn="ctr"/>
            <a:r>
              <a:rPr lang="en-US">
                <a:solidFill>
                  <a:srgbClr val="CC00FF"/>
                </a:solidFill>
              </a:rPr>
              <a:t>mornings</a:t>
            </a:r>
            <a:endParaRPr lang="ru-RU">
              <a:solidFill>
                <a:srgbClr val="CC00FF"/>
              </a:solidFill>
            </a:endParaRPr>
          </a:p>
        </p:txBody>
      </p:sp>
      <p:sp>
        <p:nvSpPr>
          <p:cNvPr id="15378" name="Rectangle 18"/>
          <p:cNvSpPr>
            <a:spLocks noChangeArrowheads="1"/>
          </p:cNvSpPr>
          <p:nvPr/>
        </p:nvSpPr>
        <p:spPr bwMode="auto">
          <a:xfrm>
            <a:off x="250825" y="4797425"/>
            <a:ext cx="1439863" cy="2873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rgbClr val="6600FF"/>
                </a:solidFill>
              </a:rPr>
              <a:t>Every day</a:t>
            </a:r>
            <a:endParaRPr lang="ru-RU">
              <a:solidFill>
                <a:srgbClr val="6600FF"/>
              </a:solidFill>
            </a:endParaRPr>
          </a:p>
        </p:txBody>
      </p:sp>
      <p:sp>
        <p:nvSpPr>
          <p:cNvPr id="15379" name="Rectangle 19"/>
          <p:cNvSpPr>
            <a:spLocks noChangeArrowheads="1"/>
          </p:cNvSpPr>
          <p:nvPr/>
        </p:nvSpPr>
        <p:spPr bwMode="auto">
          <a:xfrm>
            <a:off x="4859338" y="5589588"/>
            <a:ext cx="1441450" cy="6492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rgbClr val="CC3300"/>
                </a:solidFill>
              </a:rPr>
              <a:t>On Sunday</a:t>
            </a:r>
          </a:p>
          <a:p>
            <a:pPr algn="ctr"/>
            <a:r>
              <a:rPr lang="en-US">
                <a:solidFill>
                  <a:srgbClr val="CC3300"/>
                </a:solidFill>
              </a:rPr>
              <a:t>afternoon</a:t>
            </a:r>
            <a:endParaRPr lang="ru-RU">
              <a:solidFill>
                <a:srgbClr val="CC3300"/>
              </a:solidFill>
            </a:endParaRPr>
          </a:p>
        </p:txBody>
      </p:sp>
      <p:pic>
        <p:nvPicPr>
          <p:cNvPr id="15380" name="Picture 20" descr="i?id=10079853&amp;tov=8">
            <a:hlinkClick r:id="rId11"/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003800" y="4437063"/>
            <a:ext cx="1223963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5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500"/>
                            </p:stCondLst>
                            <p:childTnLst>
                              <p:par>
                                <p:cTn id="4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5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000"/>
                            </p:stCondLst>
                            <p:childTnLst>
                              <p:par>
                                <p:cTn id="54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6" dur="20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1000"/>
                            </p:stCondLst>
                            <p:childTnLst>
                              <p:par>
                                <p:cTn id="58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0" dur="2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73" grpId="0" animBg="1"/>
      <p:bldP spid="15374" grpId="0" animBg="1"/>
      <p:bldP spid="15375" grpId="0" animBg="1"/>
      <p:bldP spid="15376" grpId="0" animBg="1"/>
      <p:bldP spid="15377" grpId="0" animBg="1"/>
      <p:bldP spid="15378" grpId="0" animBg="1"/>
      <p:bldP spid="15379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752</TotalTime>
  <Words>385</Words>
  <Application>Microsoft Office PowerPoint</Application>
  <PresentationFormat>Экран (4:3)</PresentationFormat>
  <Paragraphs>111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Arial</vt:lpstr>
      <vt:lpstr>Corbel</vt:lpstr>
      <vt:lpstr>Wingdings 2</vt:lpstr>
      <vt:lpstr>Verdana</vt:lpstr>
      <vt:lpstr>Calibri</vt:lpstr>
      <vt:lpstr>Gill Sans MT</vt:lpstr>
      <vt:lpstr>Times New Roman</vt:lpstr>
      <vt:lpstr>Wingdings</vt:lpstr>
      <vt:lpstr>Солнцестояние</vt:lpstr>
      <vt:lpstr>Слайд 1</vt:lpstr>
      <vt:lpstr>Match the words in English and in Russian.</vt:lpstr>
      <vt:lpstr>Group these activities into indoor and outdoor sports.</vt:lpstr>
      <vt:lpstr>What kinds of sports are popular in Russia? </vt:lpstr>
      <vt:lpstr>Answer the questions:</vt:lpstr>
      <vt:lpstr>How do we call people who: </vt:lpstr>
      <vt:lpstr>Complete the chart by matching each sport with the place and equipment which go with it.  </vt:lpstr>
      <vt:lpstr>Guess what kind of sports it is. Translate the sentences into Russian.  </vt:lpstr>
      <vt:lpstr>Write the correct name of the day under each bag.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Интер</dc:creator>
  <cp:lastModifiedBy>Светлана</cp:lastModifiedBy>
  <cp:revision>31</cp:revision>
  <dcterms:created xsi:type="dcterms:W3CDTF">2007-02-18T13:34:34Z</dcterms:created>
  <dcterms:modified xsi:type="dcterms:W3CDTF">2017-09-24T15:19:38Z</dcterms:modified>
</cp:coreProperties>
</file>